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Quattrocento"/>
      <p:regular r:id="rId17"/>
    </p:embeddedFont>
    <p:embeddedFont>
      <p:font typeface="Quattrocento"/>
      <p:regular r:id="rId18"/>
    </p:embeddedFont>
    <p:embeddedFont>
      <p:font typeface="Quattrocento"/>
      <p:regular r:id="rId19"/>
    </p:embeddedFont>
    <p:embeddedFont>
      <p:font typeface="Quattrocen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69720"/>
            <a:ext cx="7468553" cy="2816066"/>
          </a:xfrm>
          <a:prstGeom prst="rect">
            <a:avLst/>
          </a:prstGeom>
          <a:noFill/>
          <a:ln/>
        </p:spPr>
        <p:txBody>
          <a:bodyPr wrap="squar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Accelerating Development with GitHub Copilot: Deployment &amp; Operational Status</a:t>
            </a:r>
            <a:endParaRPr lang="en-US" sz="4400" dirty="0"/>
          </a:p>
        </p:txBody>
      </p:sp>
      <p:sp>
        <p:nvSpPr>
          <p:cNvPr id="4" name="Text 1"/>
          <p:cNvSpPr/>
          <p:nvPr/>
        </p:nvSpPr>
        <p:spPr>
          <a:xfrm>
            <a:off x="6324124" y="4744760"/>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This presentation outlines the current deployment status, operational strategies, and significant benefits of integrating GitHub Copilot into our development workflows. We will define key operational management principles and success criteria, setting the stage for enhanced productivity and innovation.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052155"/>
            <a:ext cx="12654439" cy="668774"/>
          </a:xfrm>
          <a:prstGeom prst="rect">
            <a:avLst/>
          </a:prstGeom>
          <a:noFill/>
          <a:ln/>
        </p:spPr>
        <p:txBody>
          <a:bodyPr wrap="none" lIns="0" tIns="0" rIns="0" bIns="0" rtlCol="0" anchor="t"/>
          <a:lstStyle/>
          <a:p>
            <a:pPr algn="l"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Business Case: Modernization of Application – DROP</a:t>
            </a:r>
            <a:endParaRPr lang="en-US" sz="4200" dirty="0"/>
          </a:p>
        </p:txBody>
      </p:sp>
      <p:sp>
        <p:nvSpPr>
          <p:cNvPr id="3" name="Text 1"/>
          <p:cNvSpPr/>
          <p:nvPr/>
        </p:nvSpPr>
        <p:spPr>
          <a:xfrm>
            <a:off x="837724" y="2175748"/>
            <a:ext cx="12954952" cy="727710"/>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The DROP system, critical for DRP/BCP, needs modernization and cloud deployment due to outdated components and increasing demand.</a:t>
            </a:r>
            <a:endParaRPr lang="en-US" sz="1750" dirty="0"/>
          </a:p>
        </p:txBody>
      </p:sp>
      <p:sp>
        <p:nvSpPr>
          <p:cNvPr id="4" name="Text 2"/>
          <p:cNvSpPr/>
          <p:nvPr/>
        </p:nvSpPr>
        <p:spPr>
          <a:xfrm>
            <a:off x="837724" y="3386614"/>
            <a:ext cx="3331964" cy="334328"/>
          </a:xfrm>
          <a:prstGeom prst="rect">
            <a:avLst/>
          </a:prstGeom>
          <a:noFill/>
          <a:ln/>
        </p:spPr>
        <p:txBody>
          <a:bodyPr wrap="none" lIns="0" tIns="0" rIns="0" bIns="0" rtlCol="0" anchor="t"/>
          <a:lstStyle/>
          <a:p>
            <a:pPr algn="l" indent="0" marL="0">
              <a:lnSpc>
                <a:spcPts val="2600"/>
              </a:lnSpc>
              <a:buNone/>
            </a:pPr>
            <a:r>
              <a:rPr lang="en-US" sz="2100" dirty="0">
                <a:solidFill>
                  <a:srgbClr val="FFD9BE"/>
                </a:solidFill>
                <a:latin typeface="Quattrocento" pitchFamily="34" charset="0"/>
                <a:ea typeface="Quattrocento" pitchFamily="34" charset="-122"/>
                <a:cs typeface="Quattrocento" pitchFamily="34" charset="-120"/>
              </a:rPr>
              <a:t>Implementation with GHCP</a:t>
            </a:r>
            <a:endParaRPr lang="en-US" sz="2100" dirty="0"/>
          </a:p>
        </p:txBody>
      </p:sp>
      <p:sp>
        <p:nvSpPr>
          <p:cNvPr id="5" name="Text 3"/>
          <p:cNvSpPr/>
          <p:nvPr/>
        </p:nvSpPr>
        <p:spPr>
          <a:xfrm>
            <a:off x="837724" y="3948351"/>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Leverage Agentic features for migration from Spring to Spring Boot.</a:t>
            </a:r>
            <a:endParaRPr lang="en-US" sz="1750" dirty="0"/>
          </a:p>
        </p:txBody>
      </p:sp>
      <p:sp>
        <p:nvSpPr>
          <p:cNvPr id="6" name="Text 4"/>
          <p:cNvSpPr/>
          <p:nvPr/>
        </p:nvSpPr>
        <p:spPr>
          <a:xfrm>
            <a:off x="837724" y="4755594"/>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Create unit tests using GHCP to ensure full testability.</a:t>
            </a:r>
            <a:endParaRPr lang="en-US" sz="1750" dirty="0"/>
          </a:p>
        </p:txBody>
      </p:sp>
      <p:sp>
        <p:nvSpPr>
          <p:cNvPr id="7" name="Text 5"/>
          <p:cNvSpPr/>
          <p:nvPr/>
        </p:nvSpPr>
        <p:spPr>
          <a:xfrm>
            <a:off x="837724" y="5198983"/>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Input the full project and create a prompt for migration.</a:t>
            </a:r>
            <a:endParaRPr lang="en-US" sz="1750" dirty="0"/>
          </a:p>
        </p:txBody>
      </p:sp>
      <p:sp>
        <p:nvSpPr>
          <p:cNvPr id="8" name="Text 6"/>
          <p:cNvSpPr/>
          <p:nvPr/>
        </p:nvSpPr>
        <p:spPr>
          <a:xfrm>
            <a:off x="837724" y="5642372"/>
            <a:ext cx="6200061" cy="363855"/>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Review the prompt to understand libraries and updates.</a:t>
            </a:r>
            <a:endParaRPr lang="en-US" sz="1750" dirty="0"/>
          </a:p>
        </p:txBody>
      </p:sp>
      <p:sp>
        <p:nvSpPr>
          <p:cNvPr id="9" name="Text 7"/>
          <p:cNvSpPr/>
          <p:nvPr/>
        </p:nvSpPr>
        <p:spPr>
          <a:xfrm>
            <a:off x="837724" y="6085761"/>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Generate Docker &amp; Kubernetes configuration and pipeline scripts for deployment.</a:t>
            </a:r>
            <a:endParaRPr lang="en-US" sz="1750" dirty="0"/>
          </a:p>
        </p:txBody>
      </p:sp>
      <p:sp>
        <p:nvSpPr>
          <p:cNvPr id="10" name="Text 8"/>
          <p:cNvSpPr/>
          <p:nvPr/>
        </p:nvSpPr>
        <p:spPr>
          <a:xfrm>
            <a:off x="7600236" y="3386614"/>
            <a:ext cx="2675334" cy="334328"/>
          </a:xfrm>
          <a:prstGeom prst="rect">
            <a:avLst/>
          </a:prstGeom>
          <a:noFill/>
          <a:ln/>
        </p:spPr>
        <p:txBody>
          <a:bodyPr wrap="none" lIns="0" tIns="0" rIns="0" bIns="0" rtlCol="0" anchor="t"/>
          <a:lstStyle/>
          <a:p>
            <a:pPr algn="l" indent="0" marL="0">
              <a:lnSpc>
                <a:spcPts val="2600"/>
              </a:lnSpc>
              <a:buNone/>
            </a:pPr>
            <a:r>
              <a:rPr lang="en-US" sz="2100" dirty="0">
                <a:solidFill>
                  <a:srgbClr val="FFD9BE"/>
                </a:solidFill>
                <a:latin typeface="Quattrocento" pitchFamily="34" charset="0"/>
                <a:ea typeface="Quattrocento" pitchFamily="34" charset="-122"/>
                <a:cs typeface="Quattrocento" pitchFamily="34" charset="-120"/>
              </a:rPr>
              <a:t>Return on Investment</a:t>
            </a:r>
            <a:endParaRPr lang="en-US" sz="2100" dirty="0"/>
          </a:p>
        </p:txBody>
      </p:sp>
      <p:sp>
        <p:nvSpPr>
          <p:cNvPr id="11" name="Text 9"/>
          <p:cNvSpPr/>
          <p:nvPr/>
        </p:nvSpPr>
        <p:spPr>
          <a:xfrm>
            <a:off x="7600236" y="3948351"/>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Over 3,400 applications reviewed; 500+ eligible for upgrade.</a:t>
            </a:r>
            <a:endParaRPr lang="en-US" sz="1750" dirty="0"/>
          </a:p>
        </p:txBody>
      </p:sp>
      <p:sp>
        <p:nvSpPr>
          <p:cNvPr id="12" name="Text 10"/>
          <p:cNvSpPr/>
          <p:nvPr/>
        </p:nvSpPr>
        <p:spPr>
          <a:xfrm>
            <a:off x="7600236" y="4755594"/>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1,332 obsolete components identified via Senectus analysis.</a:t>
            </a:r>
            <a:endParaRPr lang="en-US" sz="1750" dirty="0"/>
          </a:p>
        </p:txBody>
      </p:sp>
      <p:sp>
        <p:nvSpPr>
          <p:cNvPr id="13" name="Text 11"/>
          <p:cNvSpPr/>
          <p:nvPr/>
        </p:nvSpPr>
        <p:spPr>
          <a:xfrm>
            <a:off x="7600236" y="5562838"/>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Estimated savings: 10 man-days per upgraded application, totaling 5,000 man-days.</a:t>
            </a:r>
            <a:endParaRPr lang="en-US" sz="1750" dirty="0"/>
          </a:p>
        </p:txBody>
      </p:sp>
      <p:sp>
        <p:nvSpPr>
          <p:cNvPr id="14" name="Text 12"/>
          <p:cNvSpPr/>
          <p:nvPr/>
        </p:nvSpPr>
        <p:spPr>
          <a:xfrm>
            <a:off x="7600236" y="6370082"/>
            <a:ext cx="6200061" cy="7277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Applications will be compliant with security and obsolescence management standards.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86646"/>
            <a:ext cx="10226516" cy="704017"/>
          </a:xfrm>
          <a:prstGeom prst="rect">
            <a:avLst/>
          </a:prstGeom>
          <a:noFill/>
          <a:ln/>
        </p:spPr>
        <p:txBody>
          <a:bodyPr wrap="non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Deployment Roadmap &amp; Key Milestones</a:t>
            </a:r>
            <a:endParaRPr lang="en-US" sz="4400" dirty="0"/>
          </a:p>
        </p:txBody>
      </p:sp>
      <p:sp>
        <p:nvSpPr>
          <p:cNvPr id="3" name="Text 1"/>
          <p:cNvSpPr/>
          <p:nvPr/>
        </p:nvSpPr>
        <p:spPr>
          <a:xfrm>
            <a:off x="837724" y="1969413"/>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phased deployment strategy ensures a smooth transition and comprehensive adoption of GitHub Copilot across our teams.</a:t>
            </a:r>
            <a:endParaRPr lang="en-US" sz="1850" dirty="0"/>
          </a:p>
        </p:txBody>
      </p:sp>
      <p:sp>
        <p:nvSpPr>
          <p:cNvPr id="4" name="Shape 2"/>
          <p:cNvSpPr/>
          <p:nvPr/>
        </p:nvSpPr>
        <p:spPr>
          <a:xfrm>
            <a:off x="837724" y="5223748"/>
            <a:ext cx="12954952" cy="30480"/>
          </a:xfrm>
          <a:prstGeom prst="roundRect">
            <a:avLst>
              <a:gd name="adj" fmla="val 117806"/>
            </a:avLst>
          </a:prstGeom>
          <a:solidFill>
            <a:srgbClr val="4A6B6A"/>
          </a:solidFill>
          <a:ln/>
        </p:spPr>
      </p:sp>
      <p:sp>
        <p:nvSpPr>
          <p:cNvPr id="5" name="Shape 3"/>
          <p:cNvSpPr/>
          <p:nvPr/>
        </p:nvSpPr>
        <p:spPr>
          <a:xfrm>
            <a:off x="3323511" y="4505742"/>
            <a:ext cx="30480" cy="718066"/>
          </a:xfrm>
          <a:prstGeom prst="roundRect">
            <a:avLst>
              <a:gd name="adj" fmla="val 117806"/>
            </a:avLst>
          </a:prstGeom>
          <a:solidFill>
            <a:srgbClr val="4A6B6A"/>
          </a:solidFill>
          <a:ln/>
        </p:spPr>
      </p:sp>
      <p:sp>
        <p:nvSpPr>
          <p:cNvPr id="6" name="Shape 4"/>
          <p:cNvSpPr/>
          <p:nvPr/>
        </p:nvSpPr>
        <p:spPr>
          <a:xfrm>
            <a:off x="3069550" y="4954488"/>
            <a:ext cx="538520" cy="538520"/>
          </a:xfrm>
          <a:prstGeom prst="roundRect">
            <a:avLst>
              <a:gd name="adj" fmla="val 6668"/>
            </a:avLst>
          </a:prstGeom>
          <a:solidFill>
            <a:srgbClr val="315251"/>
          </a:solidFill>
          <a:ln/>
        </p:spPr>
      </p:sp>
      <p:sp>
        <p:nvSpPr>
          <p:cNvPr id="7" name="Text 5"/>
          <p:cNvSpPr/>
          <p:nvPr/>
        </p:nvSpPr>
        <p:spPr>
          <a:xfrm>
            <a:off x="3169801" y="5012472"/>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8" name="Text 6"/>
          <p:cNvSpPr/>
          <p:nvPr/>
        </p:nvSpPr>
        <p:spPr>
          <a:xfrm>
            <a:off x="1930837" y="3004661"/>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November 2025</a:t>
            </a:r>
            <a:endParaRPr lang="en-US" sz="2200" dirty="0"/>
          </a:p>
        </p:txBody>
      </p:sp>
      <p:sp>
        <p:nvSpPr>
          <p:cNvPr id="9" name="Text 7"/>
          <p:cNvSpPr/>
          <p:nvPr/>
        </p:nvSpPr>
        <p:spPr>
          <a:xfrm>
            <a:off x="1077039" y="3500199"/>
            <a:ext cx="4523780" cy="766048"/>
          </a:xfrm>
          <a:prstGeom prst="rect">
            <a:avLst/>
          </a:prstGeom>
          <a:noFill/>
          <a:ln/>
        </p:spPr>
        <p:txBody>
          <a:bodyPr wrap="square" lIns="0" tIns="0" rIns="0" bIns="0" rtlCol="0" anchor="t"/>
          <a:lstStyle/>
          <a:p>
            <a:pPr algn="ct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Target for full training completion and KPI review.</a:t>
            </a:r>
            <a:endParaRPr lang="en-US" sz="1850" dirty="0"/>
          </a:p>
        </p:txBody>
      </p:sp>
      <p:sp>
        <p:nvSpPr>
          <p:cNvPr id="10" name="Shape 8"/>
          <p:cNvSpPr/>
          <p:nvPr/>
        </p:nvSpPr>
        <p:spPr>
          <a:xfrm>
            <a:off x="5974318" y="5223689"/>
            <a:ext cx="30480" cy="718066"/>
          </a:xfrm>
          <a:prstGeom prst="roundRect">
            <a:avLst>
              <a:gd name="adj" fmla="val 117806"/>
            </a:avLst>
          </a:prstGeom>
          <a:solidFill>
            <a:srgbClr val="4A6B6A"/>
          </a:solidFill>
          <a:ln/>
        </p:spPr>
      </p:sp>
      <p:sp>
        <p:nvSpPr>
          <p:cNvPr id="11" name="Shape 9"/>
          <p:cNvSpPr/>
          <p:nvPr/>
        </p:nvSpPr>
        <p:spPr>
          <a:xfrm>
            <a:off x="5720358" y="4954488"/>
            <a:ext cx="538520" cy="538520"/>
          </a:xfrm>
          <a:prstGeom prst="roundRect">
            <a:avLst>
              <a:gd name="adj" fmla="val 6668"/>
            </a:avLst>
          </a:prstGeom>
          <a:solidFill>
            <a:srgbClr val="315251"/>
          </a:solidFill>
          <a:ln/>
        </p:spPr>
      </p:sp>
      <p:sp>
        <p:nvSpPr>
          <p:cNvPr id="12" name="Text 10"/>
          <p:cNvSpPr/>
          <p:nvPr/>
        </p:nvSpPr>
        <p:spPr>
          <a:xfrm>
            <a:off x="5820608" y="5012472"/>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3" name="Text 11"/>
          <p:cNvSpPr/>
          <p:nvPr/>
        </p:nvSpPr>
        <p:spPr>
          <a:xfrm>
            <a:off x="4581644" y="618124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February</a:t>
            </a:r>
            <a:endParaRPr lang="en-US" sz="2200" dirty="0"/>
          </a:p>
        </p:txBody>
      </p:sp>
      <p:sp>
        <p:nvSpPr>
          <p:cNvPr id="14" name="Text 12"/>
          <p:cNvSpPr/>
          <p:nvPr/>
        </p:nvSpPr>
        <p:spPr>
          <a:xfrm>
            <a:off x="3727847" y="6676787"/>
            <a:ext cx="4523780" cy="766048"/>
          </a:xfrm>
          <a:prstGeom prst="rect">
            <a:avLst/>
          </a:prstGeom>
          <a:noFill/>
          <a:ln/>
        </p:spPr>
        <p:txBody>
          <a:bodyPr wrap="square" lIns="0" tIns="0" rIns="0" bIns="0" rtlCol="0" anchor="t"/>
          <a:lstStyle/>
          <a:p>
            <a:pPr algn="ct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DEC SG Copilot training initiated on Feb 8th. Slight delay due to IFI.</a:t>
            </a:r>
            <a:endParaRPr lang="en-US" sz="1850" dirty="0"/>
          </a:p>
        </p:txBody>
      </p:sp>
      <p:sp>
        <p:nvSpPr>
          <p:cNvPr id="15" name="Shape 13"/>
          <p:cNvSpPr/>
          <p:nvPr/>
        </p:nvSpPr>
        <p:spPr>
          <a:xfrm>
            <a:off x="8625126" y="4505742"/>
            <a:ext cx="30480" cy="718066"/>
          </a:xfrm>
          <a:prstGeom prst="roundRect">
            <a:avLst>
              <a:gd name="adj" fmla="val 117806"/>
            </a:avLst>
          </a:prstGeom>
          <a:solidFill>
            <a:srgbClr val="4A6B6A"/>
          </a:solidFill>
          <a:ln/>
        </p:spPr>
      </p:sp>
      <p:sp>
        <p:nvSpPr>
          <p:cNvPr id="16" name="Shape 14"/>
          <p:cNvSpPr/>
          <p:nvPr/>
        </p:nvSpPr>
        <p:spPr>
          <a:xfrm>
            <a:off x="8371165" y="4954488"/>
            <a:ext cx="538520" cy="538520"/>
          </a:xfrm>
          <a:prstGeom prst="roundRect">
            <a:avLst>
              <a:gd name="adj" fmla="val 6668"/>
            </a:avLst>
          </a:prstGeom>
          <a:solidFill>
            <a:srgbClr val="315251"/>
          </a:solidFill>
          <a:ln/>
        </p:spPr>
      </p:sp>
      <p:sp>
        <p:nvSpPr>
          <p:cNvPr id="17" name="Text 15"/>
          <p:cNvSpPr/>
          <p:nvPr/>
        </p:nvSpPr>
        <p:spPr>
          <a:xfrm>
            <a:off x="8471416" y="5012472"/>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8" name="Text 16"/>
          <p:cNvSpPr/>
          <p:nvPr/>
        </p:nvSpPr>
        <p:spPr>
          <a:xfrm>
            <a:off x="7232452" y="3004661"/>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June</a:t>
            </a:r>
            <a:endParaRPr lang="en-US" sz="2200" dirty="0"/>
          </a:p>
        </p:txBody>
      </p:sp>
      <p:sp>
        <p:nvSpPr>
          <p:cNvPr id="19" name="Text 17"/>
          <p:cNvSpPr/>
          <p:nvPr/>
        </p:nvSpPr>
        <p:spPr>
          <a:xfrm>
            <a:off x="6378654" y="3500199"/>
            <a:ext cx="4523780" cy="766048"/>
          </a:xfrm>
          <a:prstGeom prst="rect">
            <a:avLst/>
          </a:prstGeom>
          <a:noFill/>
          <a:ln/>
        </p:spPr>
        <p:txBody>
          <a:bodyPr wrap="square" lIns="0" tIns="0" rIns="0" bIns="0" rtlCol="0" anchor="t"/>
          <a:lstStyle/>
          <a:p>
            <a:pPr algn="ct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First CASPL Copilot training conducted on June 9th.</a:t>
            </a:r>
            <a:endParaRPr lang="en-US" sz="1850" dirty="0"/>
          </a:p>
        </p:txBody>
      </p:sp>
      <p:sp>
        <p:nvSpPr>
          <p:cNvPr id="20" name="Shape 18"/>
          <p:cNvSpPr/>
          <p:nvPr/>
        </p:nvSpPr>
        <p:spPr>
          <a:xfrm>
            <a:off x="11275933" y="5223689"/>
            <a:ext cx="30480" cy="718066"/>
          </a:xfrm>
          <a:prstGeom prst="roundRect">
            <a:avLst>
              <a:gd name="adj" fmla="val 117806"/>
            </a:avLst>
          </a:prstGeom>
          <a:solidFill>
            <a:srgbClr val="4A6B6A"/>
          </a:solidFill>
          <a:ln/>
        </p:spPr>
      </p:sp>
      <p:sp>
        <p:nvSpPr>
          <p:cNvPr id="21" name="Shape 19"/>
          <p:cNvSpPr/>
          <p:nvPr/>
        </p:nvSpPr>
        <p:spPr>
          <a:xfrm>
            <a:off x="11021973" y="4954488"/>
            <a:ext cx="538520" cy="538520"/>
          </a:xfrm>
          <a:prstGeom prst="roundRect">
            <a:avLst>
              <a:gd name="adj" fmla="val 6668"/>
            </a:avLst>
          </a:prstGeom>
          <a:solidFill>
            <a:srgbClr val="315251"/>
          </a:solidFill>
          <a:ln/>
        </p:spPr>
      </p:sp>
      <p:sp>
        <p:nvSpPr>
          <p:cNvPr id="22" name="Text 20"/>
          <p:cNvSpPr/>
          <p:nvPr/>
        </p:nvSpPr>
        <p:spPr>
          <a:xfrm>
            <a:off x="11122223" y="5012472"/>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4</a:t>
            </a:r>
            <a:endParaRPr lang="en-US" sz="2650" dirty="0"/>
          </a:p>
        </p:txBody>
      </p:sp>
      <p:sp>
        <p:nvSpPr>
          <p:cNvPr id="23" name="Text 21"/>
          <p:cNvSpPr/>
          <p:nvPr/>
        </p:nvSpPr>
        <p:spPr>
          <a:xfrm>
            <a:off x="9883259" y="618124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Ongoing</a:t>
            </a:r>
            <a:endParaRPr lang="en-US" sz="2200" dirty="0"/>
          </a:p>
        </p:txBody>
      </p:sp>
      <p:sp>
        <p:nvSpPr>
          <p:cNvPr id="24" name="Text 22"/>
          <p:cNvSpPr/>
          <p:nvPr/>
        </p:nvSpPr>
        <p:spPr>
          <a:xfrm>
            <a:off x="9029462" y="6676787"/>
            <a:ext cx="4523780" cy="766048"/>
          </a:xfrm>
          <a:prstGeom prst="rect">
            <a:avLst/>
          </a:prstGeom>
          <a:noFill/>
          <a:ln/>
        </p:spPr>
        <p:txBody>
          <a:bodyPr wrap="square" lIns="0" tIns="0" rIns="0" bIns="0" rtlCol="0" anchor="t"/>
          <a:lstStyle/>
          <a:p>
            <a:pPr algn="ct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Currently managing 86 licenses, driving wider adoption within the team.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30937"/>
            <a:ext cx="7468553" cy="1337548"/>
          </a:xfrm>
          <a:prstGeom prst="rect">
            <a:avLst/>
          </a:prstGeom>
          <a:noFill/>
          <a:ln/>
        </p:spPr>
        <p:txBody>
          <a:bodyPr wrap="square" lIns="0" tIns="0" rIns="0" bIns="0" rtlCol="0" anchor="t"/>
          <a:lstStyle/>
          <a:p>
            <a:pPr algn="l"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DEC's Strategic Actions for Copilot Integration</a:t>
            </a:r>
            <a:endParaRPr lang="en-US" sz="4200" dirty="0"/>
          </a:p>
        </p:txBody>
      </p:sp>
      <p:sp>
        <p:nvSpPr>
          <p:cNvPr id="4" name="Text 1"/>
          <p:cNvSpPr/>
          <p:nvPr/>
        </p:nvSpPr>
        <p:spPr>
          <a:xfrm>
            <a:off x="837724" y="2714268"/>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Monthly Operational Committee established for oversight and guidance.</a:t>
            </a:r>
            <a:endParaRPr lang="en-US" sz="1750" dirty="0"/>
          </a:p>
        </p:txBody>
      </p:sp>
      <p:sp>
        <p:nvSpPr>
          <p:cNvPr id="5" name="Text 2"/>
          <p:cNvSpPr/>
          <p:nvPr/>
        </p:nvSpPr>
        <p:spPr>
          <a:xfrm>
            <a:off x="837724" y="3885367"/>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NSU framework for Singapore operations successfully completed.</a:t>
            </a:r>
            <a:endParaRPr lang="en-US" sz="1750" dirty="0"/>
          </a:p>
        </p:txBody>
      </p:sp>
      <p:sp>
        <p:nvSpPr>
          <p:cNvPr id="6" name="Text 3"/>
          <p:cNvSpPr/>
          <p:nvPr/>
        </p:nvSpPr>
        <p:spPr>
          <a:xfrm>
            <a:off x="837724" y="5056465"/>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Self-service Grant (MSGHCP) implemented to empower developers.</a:t>
            </a:r>
            <a:endParaRPr lang="en-US" sz="1750" dirty="0"/>
          </a:p>
        </p:txBody>
      </p:sp>
      <p:sp>
        <p:nvSpPr>
          <p:cNvPr id="7" name="Text 4"/>
          <p:cNvSpPr/>
          <p:nvPr/>
        </p:nvSpPr>
        <p:spPr>
          <a:xfrm>
            <a:off x="837724" y="6227564"/>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Tech leads designated as champions to drive adoption and provide support.</a:t>
            </a:r>
            <a:endParaRPr lang="en-US" sz="1750" dirty="0"/>
          </a:p>
        </p:txBody>
      </p:sp>
      <p:sp>
        <p:nvSpPr>
          <p:cNvPr id="8" name="Text 5"/>
          <p:cNvSpPr/>
          <p:nvPr/>
        </p:nvSpPr>
        <p:spPr>
          <a:xfrm>
            <a:off x="4857036" y="2714268"/>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Team heads actively engaged as operational managers for seamless integration.</a:t>
            </a:r>
            <a:endParaRPr lang="en-US" sz="1750" dirty="0"/>
          </a:p>
        </p:txBody>
      </p:sp>
      <p:sp>
        <p:nvSpPr>
          <p:cNvPr id="9" name="Text 6"/>
          <p:cNvSpPr/>
          <p:nvPr/>
        </p:nvSpPr>
        <p:spPr>
          <a:xfrm>
            <a:off x="4857036" y="3885367"/>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Regular training sessions are planned to ensure continuous skill enhancement.</a:t>
            </a:r>
            <a:endParaRPr lang="en-US" sz="1750" dirty="0"/>
          </a:p>
        </p:txBody>
      </p:sp>
      <p:sp>
        <p:nvSpPr>
          <p:cNvPr id="10" name="Text 7"/>
          <p:cNvSpPr/>
          <p:nvPr/>
        </p:nvSpPr>
        <p:spPr>
          <a:xfrm>
            <a:off x="4857036" y="5056465"/>
            <a:ext cx="3456861" cy="109156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9EEE7"/>
                </a:solidFill>
                <a:latin typeface="Quattrocento" pitchFamily="34" charset="0"/>
                <a:ea typeface="Quattrocento" pitchFamily="34" charset="-122"/>
                <a:cs typeface="Quattrocento" pitchFamily="34" charset="-120"/>
              </a:rPr>
              <a:t>Vinodh S (BLAO, Core member) provides critical insights and leadership.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66524"/>
            <a:ext cx="7991594" cy="633651"/>
          </a:xfrm>
          <a:prstGeom prst="rect">
            <a:avLst/>
          </a:prstGeom>
          <a:noFill/>
          <a:ln/>
        </p:spPr>
        <p:txBody>
          <a:bodyPr wrap="none" lIns="0" tIns="0" rIns="0" bIns="0" rtlCol="0" anchor="t"/>
          <a:lstStyle/>
          <a:p>
            <a:pPr algn="l" indent="0" marL="0">
              <a:lnSpc>
                <a:spcPts val="4950"/>
              </a:lnSpc>
              <a:buNone/>
            </a:pPr>
            <a:r>
              <a:rPr lang="en-US" sz="3950" dirty="0">
                <a:solidFill>
                  <a:srgbClr val="FFD9BE"/>
                </a:solidFill>
                <a:latin typeface="Quattrocento" pitchFamily="34" charset="0"/>
                <a:ea typeface="Quattrocento" pitchFamily="34" charset="-122"/>
                <a:cs typeface="Quattrocento" pitchFamily="34" charset="-120"/>
              </a:rPr>
              <a:t>Fostering Better Adoption of GenAI</a:t>
            </a:r>
            <a:endParaRPr lang="en-US" sz="3950" dirty="0"/>
          </a:p>
        </p:txBody>
      </p:sp>
      <p:sp>
        <p:nvSpPr>
          <p:cNvPr id="3" name="Text 1"/>
          <p:cNvSpPr/>
          <p:nvPr/>
        </p:nvSpPr>
        <p:spPr>
          <a:xfrm>
            <a:off x="837724" y="1830943"/>
            <a:ext cx="12954952" cy="689134"/>
          </a:xfrm>
          <a:prstGeom prst="rect">
            <a:avLst/>
          </a:prstGeom>
          <a:noFill/>
          <a:ln/>
        </p:spPr>
        <p:txBody>
          <a:bodyPr wrap="squar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GitHub Copilot is an assistive tool; its output requires review. Developers are encouraged to engage in feedback loops and collaborate in working sessions with their teams.</a:t>
            </a:r>
            <a:endParaRPr lang="en-US" sz="1650" dirty="0"/>
          </a:p>
        </p:txBody>
      </p:sp>
      <p:sp>
        <p:nvSpPr>
          <p:cNvPr id="4" name="Shape 2"/>
          <p:cNvSpPr/>
          <p:nvPr/>
        </p:nvSpPr>
        <p:spPr>
          <a:xfrm>
            <a:off x="837724" y="3085505"/>
            <a:ext cx="6369725" cy="1919526"/>
          </a:xfrm>
          <a:prstGeom prst="roundRect">
            <a:avLst>
              <a:gd name="adj" fmla="val 7622"/>
            </a:avLst>
          </a:prstGeom>
          <a:solidFill>
            <a:srgbClr val="123332"/>
          </a:solidFill>
          <a:ln/>
        </p:spPr>
      </p:sp>
      <p:sp>
        <p:nvSpPr>
          <p:cNvPr id="5" name="Shape 3"/>
          <p:cNvSpPr/>
          <p:nvPr/>
        </p:nvSpPr>
        <p:spPr>
          <a:xfrm>
            <a:off x="837724" y="3055025"/>
            <a:ext cx="6369725" cy="121920"/>
          </a:xfrm>
          <a:prstGeom prst="roundRect">
            <a:avLst>
              <a:gd name="adj" fmla="val 26506"/>
            </a:avLst>
          </a:prstGeom>
          <a:solidFill>
            <a:srgbClr val="5E98F1"/>
          </a:solidFill>
          <a:ln/>
        </p:spPr>
      </p:sp>
      <p:sp>
        <p:nvSpPr>
          <p:cNvPr id="6" name="Shape 4"/>
          <p:cNvSpPr/>
          <p:nvPr/>
        </p:nvSpPr>
        <p:spPr>
          <a:xfrm>
            <a:off x="3699391" y="2762369"/>
            <a:ext cx="646271" cy="646271"/>
          </a:xfrm>
          <a:prstGeom prst="roundRect">
            <a:avLst>
              <a:gd name="adj" fmla="val 141489"/>
            </a:avLst>
          </a:prstGeom>
          <a:solidFill>
            <a:srgbClr val="5E98F1"/>
          </a:solidFill>
          <a:ln/>
        </p:spPr>
      </p:sp>
      <p:pic>
        <p:nvPicPr>
          <p:cNvPr id="7" name="Image 0" descr="preencoded.png">    </p:cNvPr>
          <p:cNvPicPr>
            <a:picLocks noChangeAspect="1"/>
          </p:cNvPicPr>
          <p:nvPr/>
        </p:nvPicPr>
        <p:blipFill>
          <a:blip r:embed="rId1"/>
          <a:stretch>
            <a:fillRect/>
          </a:stretch>
        </p:blipFill>
        <p:spPr>
          <a:xfrm>
            <a:off x="3893225" y="2923937"/>
            <a:ext cx="258485" cy="323136"/>
          </a:xfrm>
          <a:prstGeom prst="rect">
            <a:avLst/>
          </a:prstGeom>
        </p:spPr>
      </p:pic>
      <p:sp>
        <p:nvSpPr>
          <p:cNvPr id="8" name="Text 5"/>
          <p:cNvSpPr/>
          <p:nvPr/>
        </p:nvSpPr>
        <p:spPr>
          <a:xfrm>
            <a:off x="1083588" y="3624024"/>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Hands-On Training</a:t>
            </a:r>
            <a:endParaRPr lang="en-US" sz="1950" dirty="0"/>
          </a:p>
        </p:txBody>
      </p:sp>
      <p:sp>
        <p:nvSpPr>
          <p:cNvPr id="9" name="Text 6"/>
          <p:cNvSpPr/>
          <p:nvPr/>
        </p:nvSpPr>
        <p:spPr>
          <a:xfrm>
            <a:off x="1083588" y="4070033"/>
            <a:ext cx="5877997" cy="689134"/>
          </a:xfrm>
          <a:prstGeom prst="rect">
            <a:avLst/>
          </a:prstGeom>
          <a:noFill/>
          <a:ln/>
        </p:spPr>
        <p:txBody>
          <a:bodyPr wrap="squar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Encourage hands-on training and regular feedback sessions with development teams.</a:t>
            </a:r>
            <a:endParaRPr lang="en-US" sz="1650" dirty="0"/>
          </a:p>
        </p:txBody>
      </p:sp>
      <p:sp>
        <p:nvSpPr>
          <p:cNvPr id="10" name="Shape 7"/>
          <p:cNvSpPr/>
          <p:nvPr/>
        </p:nvSpPr>
        <p:spPr>
          <a:xfrm>
            <a:off x="7422833" y="3085505"/>
            <a:ext cx="6369844" cy="1919526"/>
          </a:xfrm>
          <a:prstGeom prst="roundRect">
            <a:avLst>
              <a:gd name="adj" fmla="val 7622"/>
            </a:avLst>
          </a:prstGeom>
          <a:solidFill>
            <a:srgbClr val="123332"/>
          </a:solidFill>
          <a:ln/>
        </p:spPr>
      </p:sp>
      <p:sp>
        <p:nvSpPr>
          <p:cNvPr id="11" name="Shape 8"/>
          <p:cNvSpPr/>
          <p:nvPr/>
        </p:nvSpPr>
        <p:spPr>
          <a:xfrm>
            <a:off x="7422833" y="3055025"/>
            <a:ext cx="6369844" cy="121920"/>
          </a:xfrm>
          <a:prstGeom prst="roundRect">
            <a:avLst>
              <a:gd name="adj" fmla="val 26506"/>
            </a:avLst>
          </a:prstGeom>
          <a:solidFill>
            <a:srgbClr val="5E98F1"/>
          </a:solidFill>
          <a:ln/>
        </p:spPr>
      </p:sp>
      <p:sp>
        <p:nvSpPr>
          <p:cNvPr id="12" name="Shape 9"/>
          <p:cNvSpPr/>
          <p:nvPr/>
        </p:nvSpPr>
        <p:spPr>
          <a:xfrm>
            <a:off x="10284619" y="2762369"/>
            <a:ext cx="646271" cy="646271"/>
          </a:xfrm>
          <a:prstGeom prst="roundRect">
            <a:avLst>
              <a:gd name="adj" fmla="val 141489"/>
            </a:avLst>
          </a:prstGeom>
          <a:solidFill>
            <a:srgbClr val="5E98F1"/>
          </a:solidFill>
          <a:ln/>
        </p:spPr>
      </p:sp>
      <p:pic>
        <p:nvPicPr>
          <p:cNvPr id="13" name="Image 1" descr="preencoded.png">    </p:cNvPr>
          <p:cNvPicPr>
            <a:picLocks noChangeAspect="1"/>
          </p:cNvPicPr>
          <p:nvPr/>
        </p:nvPicPr>
        <p:blipFill>
          <a:blip r:embed="rId2"/>
          <a:stretch>
            <a:fillRect/>
          </a:stretch>
        </p:blipFill>
        <p:spPr>
          <a:xfrm>
            <a:off x="10478453" y="2923937"/>
            <a:ext cx="258485" cy="323136"/>
          </a:xfrm>
          <a:prstGeom prst="rect">
            <a:avLst/>
          </a:prstGeom>
        </p:spPr>
      </p:pic>
      <p:sp>
        <p:nvSpPr>
          <p:cNvPr id="14" name="Text 10"/>
          <p:cNvSpPr/>
          <p:nvPr/>
        </p:nvSpPr>
        <p:spPr>
          <a:xfrm>
            <a:off x="7668697" y="3624024"/>
            <a:ext cx="2554248"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Collaborative Sessions</a:t>
            </a:r>
            <a:endParaRPr lang="en-US" sz="1950" dirty="0"/>
          </a:p>
        </p:txBody>
      </p:sp>
      <p:sp>
        <p:nvSpPr>
          <p:cNvPr id="15" name="Text 11"/>
          <p:cNvSpPr/>
          <p:nvPr/>
        </p:nvSpPr>
        <p:spPr>
          <a:xfrm>
            <a:off x="7668697" y="4070033"/>
            <a:ext cx="5878116" cy="689134"/>
          </a:xfrm>
          <a:prstGeom prst="rect">
            <a:avLst/>
          </a:prstGeom>
          <a:noFill/>
          <a:ln/>
        </p:spPr>
        <p:txBody>
          <a:bodyPr wrap="squar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Promote collaborative working sessions to help developers integrate GenAI into their workflows.</a:t>
            </a:r>
            <a:endParaRPr lang="en-US" sz="1650" dirty="0"/>
          </a:p>
        </p:txBody>
      </p:sp>
      <p:sp>
        <p:nvSpPr>
          <p:cNvPr id="16" name="Shape 12"/>
          <p:cNvSpPr/>
          <p:nvPr/>
        </p:nvSpPr>
        <p:spPr>
          <a:xfrm>
            <a:off x="837724" y="5543550"/>
            <a:ext cx="6369725" cy="1919526"/>
          </a:xfrm>
          <a:prstGeom prst="roundRect">
            <a:avLst>
              <a:gd name="adj" fmla="val 7622"/>
            </a:avLst>
          </a:prstGeom>
          <a:solidFill>
            <a:srgbClr val="123332"/>
          </a:solidFill>
          <a:ln/>
        </p:spPr>
      </p:sp>
      <p:sp>
        <p:nvSpPr>
          <p:cNvPr id="17" name="Shape 13"/>
          <p:cNvSpPr/>
          <p:nvPr/>
        </p:nvSpPr>
        <p:spPr>
          <a:xfrm>
            <a:off x="837724" y="5513070"/>
            <a:ext cx="6369725" cy="121920"/>
          </a:xfrm>
          <a:prstGeom prst="roundRect">
            <a:avLst>
              <a:gd name="adj" fmla="val 26506"/>
            </a:avLst>
          </a:prstGeom>
          <a:solidFill>
            <a:srgbClr val="5E98F1"/>
          </a:solidFill>
          <a:ln/>
        </p:spPr>
      </p:sp>
      <p:sp>
        <p:nvSpPr>
          <p:cNvPr id="18" name="Shape 14"/>
          <p:cNvSpPr/>
          <p:nvPr/>
        </p:nvSpPr>
        <p:spPr>
          <a:xfrm>
            <a:off x="3699391" y="5220414"/>
            <a:ext cx="646271" cy="646271"/>
          </a:xfrm>
          <a:prstGeom prst="roundRect">
            <a:avLst>
              <a:gd name="adj" fmla="val 141489"/>
            </a:avLst>
          </a:prstGeom>
          <a:solidFill>
            <a:srgbClr val="5E98F1"/>
          </a:solidFill>
          <a:ln/>
        </p:spPr>
      </p:sp>
      <p:pic>
        <p:nvPicPr>
          <p:cNvPr id="19" name="Image 2" descr="preencoded.png">    </p:cNvPr>
          <p:cNvPicPr>
            <a:picLocks noChangeAspect="1"/>
          </p:cNvPicPr>
          <p:nvPr/>
        </p:nvPicPr>
        <p:blipFill>
          <a:blip r:embed="rId3"/>
          <a:stretch>
            <a:fillRect/>
          </a:stretch>
        </p:blipFill>
        <p:spPr>
          <a:xfrm>
            <a:off x="3893225" y="5381982"/>
            <a:ext cx="258485" cy="323136"/>
          </a:xfrm>
          <a:prstGeom prst="rect">
            <a:avLst/>
          </a:prstGeom>
        </p:spPr>
      </p:pic>
      <p:sp>
        <p:nvSpPr>
          <p:cNvPr id="20" name="Text 15"/>
          <p:cNvSpPr/>
          <p:nvPr/>
        </p:nvSpPr>
        <p:spPr>
          <a:xfrm>
            <a:off x="1083588" y="6082070"/>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Effort Estimation</a:t>
            </a:r>
            <a:endParaRPr lang="en-US" sz="1950" dirty="0"/>
          </a:p>
        </p:txBody>
      </p:sp>
      <p:sp>
        <p:nvSpPr>
          <p:cNvPr id="21" name="Text 16"/>
          <p:cNvSpPr/>
          <p:nvPr/>
        </p:nvSpPr>
        <p:spPr>
          <a:xfrm>
            <a:off x="1083588" y="6528078"/>
            <a:ext cx="5877997" cy="689134"/>
          </a:xfrm>
          <a:prstGeom prst="rect">
            <a:avLst/>
          </a:prstGeom>
          <a:noFill/>
          <a:ln/>
        </p:spPr>
        <p:txBody>
          <a:bodyPr wrap="squar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Support developers in estimating work effort by demonstrating GenAI's assistance.</a:t>
            </a:r>
            <a:endParaRPr lang="en-US" sz="1650" dirty="0"/>
          </a:p>
        </p:txBody>
      </p:sp>
      <p:sp>
        <p:nvSpPr>
          <p:cNvPr id="22" name="Shape 17"/>
          <p:cNvSpPr/>
          <p:nvPr/>
        </p:nvSpPr>
        <p:spPr>
          <a:xfrm>
            <a:off x="7422833" y="5543550"/>
            <a:ext cx="6369844" cy="1919526"/>
          </a:xfrm>
          <a:prstGeom prst="roundRect">
            <a:avLst>
              <a:gd name="adj" fmla="val 7622"/>
            </a:avLst>
          </a:prstGeom>
          <a:solidFill>
            <a:srgbClr val="123332"/>
          </a:solidFill>
          <a:ln/>
        </p:spPr>
      </p:sp>
      <p:sp>
        <p:nvSpPr>
          <p:cNvPr id="23" name="Shape 18"/>
          <p:cNvSpPr/>
          <p:nvPr/>
        </p:nvSpPr>
        <p:spPr>
          <a:xfrm>
            <a:off x="7422833" y="5513070"/>
            <a:ext cx="6369844" cy="121920"/>
          </a:xfrm>
          <a:prstGeom prst="roundRect">
            <a:avLst>
              <a:gd name="adj" fmla="val 26506"/>
            </a:avLst>
          </a:prstGeom>
          <a:solidFill>
            <a:srgbClr val="5E98F1"/>
          </a:solidFill>
          <a:ln/>
        </p:spPr>
      </p:sp>
      <p:sp>
        <p:nvSpPr>
          <p:cNvPr id="24" name="Shape 19"/>
          <p:cNvSpPr/>
          <p:nvPr/>
        </p:nvSpPr>
        <p:spPr>
          <a:xfrm>
            <a:off x="10284619" y="5220414"/>
            <a:ext cx="646271" cy="646271"/>
          </a:xfrm>
          <a:prstGeom prst="roundRect">
            <a:avLst>
              <a:gd name="adj" fmla="val 141489"/>
            </a:avLst>
          </a:prstGeom>
          <a:solidFill>
            <a:srgbClr val="5E98F1"/>
          </a:solidFill>
          <a:ln/>
        </p:spPr>
      </p:sp>
      <p:pic>
        <p:nvPicPr>
          <p:cNvPr id="25" name="Image 3" descr="preencoded.png">    </p:cNvPr>
          <p:cNvPicPr>
            <a:picLocks noChangeAspect="1"/>
          </p:cNvPicPr>
          <p:nvPr/>
        </p:nvPicPr>
        <p:blipFill>
          <a:blip r:embed="rId4"/>
          <a:stretch>
            <a:fillRect/>
          </a:stretch>
        </p:blipFill>
        <p:spPr>
          <a:xfrm>
            <a:off x="10478453" y="5381982"/>
            <a:ext cx="258485" cy="323136"/>
          </a:xfrm>
          <a:prstGeom prst="rect">
            <a:avLst/>
          </a:prstGeom>
        </p:spPr>
      </p:pic>
      <p:sp>
        <p:nvSpPr>
          <p:cNvPr id="26" name="Text 20"/>
          <p:cNvSpPr/>
          <p:nvPr/>
        </p:nvSpPr>
        <p:spPr>
          <a:xfrm>
            <a:off x="7668697" y="6082070"/>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Continuous Learning</a:t>
            </a:r>
            <a:endParaRPr lang="en-US" sz="1950" dirty="0"/>
          </a:p>
        </p:txBody>
      </p:sp>
      <p:sp>
        <p:nvSpPr>
          <p:cNvPr id="27" name="Text 21"/>
          <p:cNvSpPr/>
          <p:nvPr/>
        </p:nvSpPr>
        <p:spPr>
          <a:xfrm>
            <a:off x="7668697" y="6528078"/>
            <a:ext cx="5878116" cy="689134"/>
          </a:xfrm>
          <a:prstGeom prst="rect">
            <a:avLst/>
          </a:prstGeom>
          <a:noFill/>
          <a:ln/>
        </p:spPr>
        <p:txBody>
          <a:bodyPr wrap="squar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Foster a culture of continuous learning and adaptation for maximum benefits.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1530" y="638532"/>
            <a:ext cx="7520940" cy="1227534"/>
          </a:xfrm>
          <a:prstGeom prst="rect">
            <a:avLst/>
          </a:prstGeom>
          <a:noFill/>
          <a:ln/>
        </p:spPr>
        <p:txBody>
          <a:bodyPr wrap="square" lIns="0" tIns="0" rIns="0" bIns="0" rtlCol="0" anchor="t"/>
          <a:lstStyle/>
          <a:p>
            <a:pPr algn="l" indent="0" marL="0">
              <a:lnSpc>
                <a:spcPts val="4800"/>
              </a:lnSpc>
              <a:buNone/>
            </a:pPr>
            <a:r>
              <a:rPr lang="en-US" sz="3850" dirty="0">
                <a:solidFill>
                  <a:srgbClr val="FFD9BE"/>
                </a:solidFill>
                <a:latin typeface="Quattrocento" pitchFamily="34" charset="0"/>
                <a:ea typeface="Quattrocento" pitchFamily="34" charset="-122"/>
                <a:cs typeface="Quattrocento" pitchFamily="34" charset="-120"/>
              </a:rPr>
              <a:t>GitHub Copilot: Enhanced Agentic Features</a:t>
            </a:r>
            <a:endParaRPr lang="en-US" sz="3850" dirty="0"/>
          </a:p>
        </p:txBody>
      </p:sp>
      <p:sp>
        <p:nvSpPr>
          <p:cNvPr id="4" name="Text 1"/>
          <p:cNvSpPr/>
          <p:nvPr/>
        </p:nvSpPr>
        <p:spPr>
          <a:xfrm>
            <a:off x="811530" y="2179082"/>
            <a:ext cx="7520940" cy="1335405"/>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GitHub Copilot agents are specialized AI tools designed to enhance capabilities in specific areas, like coding or managing tasks within a repository. They integrate with Copilot Chat to perform multi-step tasks and suggest code improvements.</a:t>
            </a:r>
            <a:endParaRPr lang="en-US" sz="1600" dirty="0"/>
          </a:p>
        </p:txBody>
      </p:sp>
      <p:pic>
        <p:nvPicPr>
          <p:cNvPr id="5" name="Image 1" descr="preencoded.png">    </p:cNvPr>
          <p:cNvPicPr>
            <a:picLocks noChangeAspect="1"/>
          </p:cNvPicPr>
          <p:nvPr/>
        </p:nvPicPr>
        <p:blipFill>
          <a:blip r:embed="rId2"/>
          <a:stretch>
            <a:fillRect/>
          </a:stretch>
        </p:blipFill>
        <p:spPr>
          <a:xfrm>
            <a:off x="811530" y="3983831"/>
            <a:ext cx="2295406" cy="1614726"/>
          </a:xfrm>
          <a:prstGeom prst="rect">
            <a:avLst/>
          </a:prstGeom>
        </p:spPr>
      </p:pic>
      <p:sp>
        <p:nvSpPr>
          <p:cNvPr id="6" name="Text 2"/>
          <p:cNvSpPr/>
          <p:nvPr/>
        </p:nvSpPr>
        <p:spPr>
          <a:xfrm>
            <a:off x="811530" y="5833229"/>
            <a:ext cx="3505914" cy="667703"/>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Prompt + Context + Tool Description (Tool call result)</a:t>
            </a:r>
            <a:endParaRPr lang="en-US" sz="1600" dirty="0"/>
          </a:p>
        </p:txBody>
      </p:sp>
      <p:pic>
        <p:nvPicPr>
          <p:cNvPr id="7" name="Image 2" descr="preencoded.png">    </p:cNvPr>
          <p:cNvPicPr>
            <a:picLocks noChangeAspect="1"/>
          </p:cNvPicPr>
          <p:nvPr/>
        </p:nvPicPr>
        <p:blipFill>
          <a:blip r:embed="rId3"/>
          <a:stretch>
            <a:fillRect/>
          </a:stretch>
        </p:blipFill>
        <p:spPr>
          <a:xfrm>
            <a:off x="4834176" y="3983831"/>
            <a:ext cx="1356360" cy="1356360"/>
          </a:xfrm>
          <a:prstGeom prst="rect">
            <a:avLst/>
          </a:prstGeom>
        </p:spPr>
      </p:pic>
      <p:sp>
        <p:nvSpPr>
          <p:cNvPr id="8" name="Text 3"/>
          <p:cNvSpPr/>
          <p:nvPr/>
        </p:nvSpPr>
        <p:spPr>
          <a:xfrm>
            <a:off x="4834176" y="5574863"/>
            <a:ext cx="3505914" cy="667703"/>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GPT-4o, Public Repo, Internal Training</a:t>
            </a:r>
            <a:endParaRPr lang="en-US" sz="1600" dirty="0"/>
          </a:p>
        </p:txBody>
      </p:sp>
      <p:sp>
        <p:nvSpPr>
          <p:cNvPr id="9" name="Text 4"/>
          <p:cNvSpPr/>
          <p:nvPr/>
        </p:nvSpPr>
        <p:spPr>
          <a:xfrm>
            <a:off x="811530" y="6923365"/>
            <a:ext cx="7520940" cy="667703"/>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These agents act as specialized AI assistants, streamlining various development workflows.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147048"/>
            <a:ext cx="7557135" cy="704017"/>
          </a:xfrm>
          <a:prstGeom prst="rect">
            <a:avLst/>
          </a:prstGeom>
          <a:noFill/>
          <a:ln/>
        </p:spPr>
        <p:txBody>
          <a:bodyPr wrap="non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Key Business Use Cases &amp; ROI</a:t>
            </a:r>
            <a:endParaRPr lang="en-US" sz="4400" dirty="0"/>
          </a:p>
        </p:txBody>
      </p:sp>
      <p:sp>
        <p:nvSpPr>
          <p:cNvPr id="3" name="Shape 1"/>
          <p:cNvSpPr/>
          <p:nvPr/>
        </p:nvSpPr>
        <p:spPr>
          <a:xfrm>
            <a:off x="837724" y="2329815"/>
            <a:ext cx="12954952" cy="4752737"/>
          </a:xfrm>
          <a:prstGeom prst="roundRect">
            <a:avLst>
              <a:gd name="adj" fmla="val 756"/>
            </a:avLst>
          </a:prstGeom>
          <a:noFill/>
          <a:ln w="7620">
            <a:solidFill>
              <a:srgbClr val="FFFFFF">
                <a:alpha val="24000"/>
              </a:srgbClr>
            </a:solidFill>
            <a:prstDash val="solid"/>
          </a:ln>
        </p:spPr>
      </p:sp>
      <p:sp>
        <p:nvSpPr>
          <p:cNvPr id="4" name="Shape 2"/>
          <p:cNvSpPr/>
          <p:nvPr/>
        </p:nvSpPr>
        <p:spPr>
          <a:xfrm>
            <a:off x="845344" y="2337435"/>
            <a:ext cx="12939713" cy="1834515"/>
          </a:xfrm>
          <a:prstGeom prst="rect">
            <a:avLst/>
          </a:prstGeom>
          <a:solidFill>
            <a:srgbClr val="FFFFFF">
              <a:alpha val="4000"/>
            </a:srgbClr>
          </a:solidFill>
          <a:ln/>
        </p:spPr>
      </p:sp>
      <p:sp>
        <p:nvSpPr>
          <p:cNvPr id="5" name="Text 3"/>
          <p:cNvSpPr/>
          <p:nvPr/>
        </p:nvSpPr>
        <p:spPr>
          <a:xfrm>
            <a:off x="1084659" y="2488644"/>
            <a:ext cx="3399472"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Modernization of Applications</a:t>
            </a:r>
            <a:endParaRPr lang="en-US" sz="1850" dirty="0"/>
          </a:p>
        </p:txBody>
      </p:sp>
      <p:sp>
        <p:nvSpPr>
          <p:cNvPr id="6" name="Text 4"/>
          <p:cNvSpPr/>
          <p:nvPr/>
        </p:nvSpPr>
        <p:spPr>
          <a:xfrm>
            <a:off x="4970383" y="2488644"/>
            <a:ext cx="4689634"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Upgrade outdated libraries, increase code coverage, migrate legacy apps, build container-ready solutions, implement CI/CD.</a:t>
            </a:r>
            <a:endParaRPr lang="en-US" sz="1850" dirty="0"/>
          </a:p>
        </p:txBody>
      </p:sp>
      <p:sp>
        <p:nvSpPr>
          <p:cNvPr id="7" name="Text 5"/>
          <p:cNvSpPr/>
          <p:nvPr/>
        </p:nvSpPr>
        <p:spPr>
          <a:xfrm>
            <a:off x="10146268" y="2488644"/>
            <a:ext cx="339947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30% reduction in development effort (e.g., DROP project: 20 man-days savings).</a:t>
            </a:r>
            <a:endParaRPr lang="en-US" sz="1850" dirty="0"/>
          </a:p>
        </p:txBody>
      </p:sp>
      <p:sp>
        <p:nvSpPr>
          <p:cNvPr id="8" name="Shape 6"/>
          <p:cNvSpPr/>
          <p:nvPr/>
        </p:nvSpPr>
        <p:spPr>
          <a:xfrm>
            <a:off x="845344" y="4171950"/>
            <a:ext cx="12939713" cy="1451491"/>
          </a:xfrm>
          <a:prstGeom prst="rect">
            <a:avLst/>
          </a:prstGeom>
          <a:solidFill>
            <a:srgbClr val="000000">
              <a:alpha val="4000"/>
            </a:srgbClr>
          </a:solidFill>
          <a:ln/>
        </p:spPr>
      </p:sp>
      <p:sp>
        <p:nvSpPr>
          <p:cNvPr id="9" name="Text 7"/>
          <p:cNvSpPr/>
          <p:nvPr/>
        </p:nvSpPr>
        <p:spPr>
          <a:xfrm>
            <a:off x="1084659" y="4323159"/>
            <a:ext cx="3399472"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Build Base Application</a:t>
            </a:r>
            <a:endParaRPr lang="en-US" sz="1850" dirty="0"/>
          </a:p>
        </p:txBody>
      </p:sp>
      <p:sp>
        <p:nvSpPr>
          <p:cNvPr id="10" name="Text 8"/>
          <p:cNvSpPr/>
          <p:nvPr/>
        </p:nvSpPr>
        <p:spPr>
          <a:xfrm>
            <a:off x="4970383" y="4323159"/>
            <a:ext cx="4689634"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Develop base projects: UI, backend, SQL scripts, documentation, and unit tests.</a:t>
            </a:r>
            <a:endParaRPr lang="en-US" sz="1850" dirty="0"/>
          </a:p>
        </p:txBody>
      </p:sp>
      <p:sp>
        <p:nvSpPr>
          <p:cNvPr id="11" name="Text 9"/>
          <p:cNvSpPr/>
          <p:nvPr/>
        </p:nvSpPr>
        <p:spPr>
          <a:xfrm>
            <a:off x="10146268" y="4323159"/>
            <a:ext cx="339947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Up to 50% reduction in setup effort; typical 20-day duration for standard apps.</a:t>
            </a:r>
            <a:endParaRPr lang="en-US" sz="1850" dirty="0"/>
          </a:p>
        </p:txBody>
      </p:sp>
      <p:sp>
        <p:nvSpPr>
          <p:cNvPr id="12" name="Shape 10"/>
          <p:cNvSpPr/>
          <p:nvPr/>
        </p:nvSpPr>
        <p:spPr>
          <a:xfrm>
            <a:off x="845344" y="5623441"/>
            <a:ext cx="12939713" cy="1451491"/>
          </a:xfrm>
          <a:prstGeom prst="rect">
            <a:avLst/>
          </a:prstGeom>
          <a:solidFill>
            <a:srgbClr val="FFFFFF">
              <a:alpha val="4000"/>
            </a:srgbClr>
          </a:solidFill>
          <a:ln/>
        </p:spPr>
      </p:sp>
      <p:sp>
        <p:nvSpPr>
          <p:cNvPr id="13" name="Text 11"/>
          <p:cNvSpPr/>
          <p:nvPr/>
        </p:nvSpPr>
        <p:spPr>
          <a:xfrm>
            <a:off x="1084659" y="5774650"/>
            <a:ext cx="3399472"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Extend Application Features</a:t>
            </a:r>
            <a:endParaRPr lang="en-US" sz="1850" dirty="0"/>
          </a:p>
        </p:txBody>
      </p:sp>
      <p:sp>
        <p:nvSpPr>
          <p:cNvPr id="14" name="Text 12"/>
          <p:cNvSpPr/>
          <p:nvPr/>
        </p:nvSpPr>
        <p:spPr>
          <a:xfrm>
            <a:off x="4970383" y="5774650"/>
            <a:ext cx="4689634"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Implement new features following coding standards, develop unit tests for quality.</a:t>
            </a:r>
            <a:endParaRPr lang="en-US" sz="1850" dirty="0"/>
          </a:p>
        </p:txBody>
      </p:sp>
      <p:sp>
        <p:nvSpPr>
          <p:cNvPr id="15" name="Text 13"/>
          <p:cNvSpPr/>
          <p:nvPr/>
        </p:nvSpPr>
        <p:spPr>
          <a:xfrm>
            <a:off x="10146268" y="5774650"/>
            <a:ext cx="339947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30% expected reduction in development effort (e.g., ELENA project).</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785932"/>
            <a:ext cx="7018496" cy="668774"/>
          </a:xfrm>
          <a:prstGeom prst="rect">
            <a:avLst/>
          </a:prstGeom>
          <a:noFill/>
          <a:ln/>
        </p:spPr>
        <p:txBody>
          <a:bodyPr wrap="none" lIns="0" tIns="0" rIns="0" bIns="0" rtlCol="0" anchor="t"/>
          <a:lstStyle/>
          <a:p>
            <a:pPr algn="l"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Extended Business Use Cases</a:t>
            </a:r>
            <a:endParaRPr lang="en-US" sz="4200" dirty="0"/>
          </a:p>
        </p:txBody>
      </p:sp>
      <p:sp>
        <p:nvSpPr>
          <p:cNvPr id="3" name="Shape 1"/>
          <p:cNvSpPr/>
          <p:nvPr/>
        </p:nvSpPr>
        <p:spPr>
          <a:xfrm>
            <a:off x="837724" y="1909524"/>
            <a:ext cx="12954952" cy="5534025"/>
          </a:xfrm>
          <a:prstGeom prst="roundRect">
            <a:avLst>
              <a:gd name="adj" fmla="val 616"/>
            </a:avLst>
          </a:prstGeom>
          <a:noFill/>
          <a:ln w="7620">
            <a:solidFill>
              <a:srgbClr val="FFFFFF">
                <a:alpha val="24000"/>
              </a:srgbClr>
            </a:solidFill>
            <a:prstDash val="solid"/>
          </a:ln>
        </p:spPr>
      </p:sp>
      <p:sp>
        <p:nvSpPr>
          <p:cNvPr id="4" name="Shape 2"/>
          <p:cNvSpPr/>
          <p:nvPr/>
        </p:nvSpPr>
        <p:spPr>
          <a:xfrm>
            <a:off x="845344" y="1917144"/>
            <a:ext cx="12939713" cy="1379696"/>
          </a:xfrm>
          <a:prstGeom prst="rect">
            <a:avLst/>
          </a:prstGeom>
          <a:solidFill>
            <a:srgbClr val="FFFFFF">
              <a:alpha val="4000"/>
            </a:srgbClr>
          </a:solidFill>
          <a:ln/>
        </p:spPr>
      </p:sp>
      <p:sp>
        <p:nvSpPr>
          <p:cNvPr id="5" name="Text 3"/>
          <p:cNvSpPr/>
          <p:nvPr/>
        </p:nvSpPr>
        <p:spPr>
          <a:xfrm>
            <a:off x="1072753" y="2061210"/>
            <a:ext cx="3423285" cy="363855"/>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Vulnerability Management</a:t>
            </a:r>
            <a:endParaRPr lang="en-US" sz="1750" dirty="0"/>
          </a:p>
        </p:txBody>
      </p:sp>
      <p:sp>
        <p:nvSpPr>
          <p:cNvPr id="6" name="Text 4"/>
          <p:cNvSpPr/>
          <p:nvPr/>
        </p:nvSpPr>
        <p:spPr>
          <a:xfrm>
            <a:off x="4958477" y="2061210"/>
            <a:ext cx="4713446" cy="727710"/>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Identify and upgrade outdated libraries to mitigate security risks.</a:t>
            </a:r>
            <a:endParaRPr lang="en-US" sz="1750" dirty="0"/>
          </a:p>
        </p:txBody>
      </p:sp>
      <p:sp>
        <p:nvSpPr>
          <p:cNvPr id="7" name="Text 5"/>
          <p:cNvSpPr/>
          <p:nvPr/>
        </p:nvSpPr>
        <p:spPr>
          <a:xfrm>
            <a:off x="10134362" y="2061210"/>
            <a:ext cx="3423285" cy="1091565"/>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Enhanced vulnerability management; improved application security.</a:t>
            </a:r>
            <a:endParaRPr lang="en-US" sz="1750" dirty="0"/>
          </a:p>
        </p:txBody>
      </p:sp>
      <p:sp>
        <p:nvSpPr>
          <p:cNvPr id="8" name="Shape 6"/>
          <p:cNvSpPr/>
          <p:nvPr/>
        </p:nvSpPr>
        <p:spPr>
          <a:xfrm>
            <a:off x="845344" y="3296841"/>
            <a:ext cx="12939713" cy="1379696"/>
          </a:xfrm>
          <a:prstGeom prst="rect">
            <a:avLst/>
          </a:prstGeom>
          <a:solidFill>
            <a:srgbClr val="000000">
              <a:alpha val="4000"/>
            </a:srgbClr>
          </a:solidFill>
          <a:ln/>
        </p:spPr>
      </p:sp>
      <p:sp>
        <p:nvSpPr>
          <p:cNvPr id="9" name="Text 7"/>
          <p:cNvSpPr/>
          <p:nvPr/>
        </p:nvSpPr>
        <p:spPr>
          <a:xfrm>
            <a:off x="1072753" y="3440906"/>
            <a:ext cx="3423285" cy="363855"/>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Improve Code Coverage</a:t>
            </a:r>
            <a:endParaRPr lang="en-US" sz="1750" dirty="0"/>
          </a:p>
        </p:txBody>
      </p:sp>
      <p:sp>
        <p:nvSpPr>
          <p:cNvPr id="10" name="Text 8"/>
          <p:cNvSpPr/>
          <p:nvPr/>
        </p:nvSpPr>
        <p:spPr>
          <a:xfrm>
            <a:off x="4958477" y="3440906"/>
            <a:ext cx="4713446" cy="727710"/>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missing unit tests, integrate with SonarQube for quality analysis.</a:t>
            </a:r>
            <a:endParaRPr lang="en-US" sz="1750" dirty="0"/>
          </a:p>
        </p:txBody>
      </p:sp>
      <p:sp>
        <p:nvSpPr>
          <p:cNvPr id="11" name="Text 9"/>
          <p:cNvSpPr/>
          <p:nvPr/>
        </p:nvSpPr>
        <p:spPr>
          <a:xfrm>
            <a:off x="10134362" y="3440906"/>
            <a:ext cx="3423285" cy="1091565"/>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Higher code quality &amp; maintainability; fewer regression bugs, improved reliability.</a:t>
            </a:r>
            <a:endParaRPr lang="en-US" sz="1750" dirty="0"/>
          </a:p>
        </p:txBody>
      </p:sp>
      <p:sp>
        <p:nvSpPr>
          <p:cNvPr id="12" name="Shape 10"/>
          <p:cNvSpPr/>
          <p:nvPr/>
        </p:nvSpPr>
        <p:spPr>
          <a:xfrm>
            <a:off x="845344" y="4676537"/>
            <a:ext cx="12939713" cy="1379696"/>
          </a:xfrm>
          <a:prstGeom prst="rect">
            <a:avLst/>
          </a:prstGeom>
          <a:solidFill>
            <a:srgbClr val="FFFFFF">
              <a:alpha val="4000"/>
            </a:srgbClr>
          </a:solidFill>
          <a:ln/>
        </p:spPr>
      </p:sp>
      <p:sp>
        <p:nvSpPr>
          <p:cNvPr id="13" name="Text 11"/>
          <p:cNvSpPr/>
          <p:nvPr/>
        </p:nvSpPr>
        <p:spPr>
          <a:xfrm>
            <a:off x="1072753" y="4820603"/>
            <a:ext cx="3423285" cy="363855"/>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Test Automation</a:t>
            </a:r>
            <a:endParaRPr lang="en-US" sz="1750" dirty="0"/>
          </a:p>
        </p:txBody>
      </p:sp>
      <p:sp>
        <p:nvSpPr>
          <p:cNvPr id="14" name="Text 12"/>
          <p:cNvSpPr/>
          <p:nvPr/>
        </p:nvSpPr>
        <p:spPr>
          <a:xfrm>
            <a:off x="4958477" y="4820603"/>
            <a:ext cx="4713446" cy="727710"/>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automated UI and API testing for robust backend functionality.</a:t>
            </a:r>
            <a:endParaRPr lang="en-US" sz="1750" dirty="0"/>
          </a:p>
        </p:txBody>
      </p:sp>
      <p:sp>
        <p:nvSpPr>
          <p:cNvPr id="15" name="Text 13"/>
          <p:cNvSpPr/>
          <p:nvPr/>
        </p:nvSpPr>
        <p:spPr>
          <a:xfrm>
            <a:off x="10134362" y="4820603"/>
            <a:ext cx="3423285" cy="1091565"/>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Significantly reduced regression bugs; improved overall software quality.</a:t>
            </a:r>
            <a:endParaRPr lang="en-US" sz="1750" dirty="0"/>
          </a:p>
        </p:txBody>
      </p:sp>
      <p:sp>
        <p:nvSpPr>
          <p:cNvPr id="16" name="Shape 14"/>
          <p:cNvSpPr/>
          <p:nvPr/>
        </p:nvSpPr>
        <p:spPr>
          <a:xfrm>
            <a:off x="845344" y="6056233"/>
            <a:ext cx="12939713" cy="1379696"/>
          </a:xfrm>
          <a:prstGeom prst="rect">
            <a:avLst/>
          </a:prstGeom>
          <a:solidFill>
            <a:srgbClr val="000000">
              <a:alpha val="4000"/>
            </a:srgbClr>
          </a:solidFill>
          <a:ln/>
        </p:spPr>
      </p:sp>
      <p:sp>
        <p:nvSpPr>
          <p:cNvPr id="17" name="Text 15"/>
          <p:cNvSpPr/>
          <p:nvPr/>
        </p:nvSpPr>
        <p:spPr>
          <a:xfrm>
            <a:off x="1072753" y="6200299"/>
            <a:ext cx="3423285" cy="363855"/>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Documentation of Application</a:t>
            </a:r>
            <a:endParaRPr lang="en-US" sz="1750" dirty="0"/>
          </a:p>
        </p:txBody>
      </p:sp>
      <p:sp>
        <p:nvSpPr>
          <p:cNvPr id="18" name="Text 16"/>
          <p:cNvSpPr/>
          <p:nvPr/>
        </p:nvSpPr>
        <p:spPr>
          <a:xfrm>
            <a:off x="4958477" y="6200299"/>
            <a:ext cx="4713446" cy="727710"/>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Prepare comprehensive documentation: summary, tech stack, process flows.</a:t>
            </a:r>
            <a:endParaRPr lang="en-US" sz="1750" dirty="0"/>
          </a:p>
        </p:txBody>
      </p:sp>
      <p:sp>
        <p:nvSpPr>
          <p:cNvPr id="19" name="Text 17"/>
          <p:cNvSpPr/>
          <p:nvPr/>
        </p:nvSpPr>
        <p:spPr>
          <a:xfrm>
            <a:off x="10134362" y="6200299"/>
            <a:ext cx="3423285" cy="1091565"/>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Enhanced support &amp; knowledge sharing; improved onboarding and maintenance.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01040"/>
            <a:ext cx="6136481" cy="492681"/>
          </a:xfrm>
          <a:prstGeom prst="rect">
            <a:avLst/>
          </a:prstGeom>
          <a:noFill/>
          <a:ln/>
        </p:spPr>
        <p:txBody>
          <a:bodyPr wrap="none" lIns="0" tIns="0" rIns="0" bIns="0" rtlCol="0" anchor="t"/>
          <a:lstStyle/>
          <a:p>
            <a:pPr algn="l" indent="0" marL="0">
              <a:lnSpc>
                <a:spcPts val="3850"/>
              </a:lnSpc>
              <a:buNone/>
            </a:pPr>
            <a:r>
              <a:rPr lang="en-US" sz="3100" dirty="0">
                <a:solidFill>
                  <a:srgbClr val="FFD9BE"/>
                </a:solidFill>
                <a:latin typeface="Quattrocento" pitchFamily="34" charset="0"/>
                <a:ea typeface="Quattrocento" pitchFamily="34" charset="-122"/>
                <a:cs typeface="Quattrocento" pitchFamily="34" charset="-120"/>
              </a:rPr>
              <a:t>General Benefits of GitHub Copilot</a:t>
            </a:r>
            <a:endParaRPr lang="en-US" sz="3100" dirty="0"/>
          </a:p>
        </p:txBody>
      </p:sp>
      <p:sp>
        <p:nvSpPr>
          <p:cNvPr id="3" name="Shape 1"/>
          <p:cNvSpPr/>
          <p:nvPr/>
        </p:nvSpPr>
        <p:spPr>
          <a:xfrm>
            <a:off x="837724" y="1528763"/>
            <a:ext cx="4206597" cy="2156222"/>
          </a:xfrm>
          <a:prstGeom prst="roundRect">
            <a:avLst>
              <a:gd name="adj" fmla="val 1166"/>
            </a:avLst>
          </a:prstGeom>
          <a:solidFill>
            <a:srgbClr val="315251"/>
          </a:solidFill>
          <a:ln/>
        </p:spPr>
      </p:sp>
      <p:sp>
        <p:nvSpPr>
          <p:cNvPr id="4" name="Shape 2"/>
          <p:cNvSpPr/>
          <p:nvPr/>
        </p:nvSpPr>
        <p:spPr>
          <a:xfrm>
            <a:off x="1005245" y="1696283"/>
            <a:ext cx="502682" cy="502682"/>
          </a:xfrm>
          <a:prstGeom prst="roundRect">
            <a:avLst>
              <a:gd name="adj" fmla="val 18188608"/>
            </a:avLst>
          </a:prstGeom>
          <a:solidFill>
            <a:srgbClr val="AEE4BD"/>
          </a:solidFill>
          <a:ln/>
        </p:spPr>
      </p:sp>
      <p:pic>
        <p:nvPicPr>
          <p:cNvPr id="5" name="Image 0" descr="preencoded.png">    </p:cNvPr>
          <p:cNvPicPr>
            <a:picLocks noChangeAspect="1"/>
          </p:cNvPicPr>
          <p:nvPr/>
        </p:nvPicPr>
        <p:blipFill>
          <a:blip r:embed="rId1"/>
          <a:stretch>
            <a:fillRect/>
          </a:stretch>
        </p:blipFill>
        <p:spPr>
          <a:xfrm>
            <a:off x="1143476" y="1806297"/>
            <a:ext cx="226100" cy="282654"/>
          </a:xfrm>
          <a:prstGeom prst="rect">
            <a:avLst/>
          </a:prstGeom>
        </p:spPr>
      </p:pic>
      <p:sp>
        <p:nvSpPr>
          <p:cNvPr id="6" name="Text 3"/>
          <p:cNvSpPr/>
          <p:nvPr/>
        </p:nvSpPr>
        <p:spPr>
          <a:xfrm>
            <a:off x="1005245" y="2366486"/>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Code Completion</a:t>
            </a:r>
            <a:endParaRPr lang="en-US" sz="1550" dirty="0"/>
          </a:p>
        </p:txBody>
      </p:sp>
      <p:sp>
        <p:nvSpPr>
          <p:cNvPr id="7" name="Text 4"/>
          <p:cNvSpPr/>
          <p:nvPr/>
        </p:nvSpPr>
        <p:spPr>
          <a:xfrm>
            <a:off x="1005245" y="2713434"/>
            <a:ext cx="3871555" cy="53601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Autocompletes code snippets, functions, or entire methods, accelerating development.</a:t>
            </a:r>
            <a:endParaRPr lang="en-US" sz="1300" dirty="0"/>
          </a:p>
        </p:txBody>
      </p:sp>
      <p:sp>
        <p:nvSpPr>
          <p:cNvPr id="8" name="Shape 5"/>
          <p:cNvSpPr/>
          <p:nvPr/>
        </p:nvSpPr>
        <p:spPr>
          <a:xfrm>
            <a:off x="5211842" y="1528763"/>
            <a:ext cx="4206597" cy="2156222"/>
          </a:xfrm>
          <a:prstGeom prst="roundRect">
            <a:avLst>
              <a:gd name="adj" fmla="val 1166"/>
            </a:avLst>
          </a:prstGeom>
          <a:solidFill>
            <a:srgbClr val="315251"/>
          </a:solidFill>
          <a:ln/>
        </p:spPr>
      </p:sp>
      <p:sp>
        <p:nvSpPr>
          <p:cNvPr id="9" name="Shape 6"/>
          <p:cNvSpPr/>
          <p:nvPr/>
        </p:nvSpPr>
        <p:spPr>
          <a:xfrm>
            <a:off x="5379363" y="1696283"/>
            <a:ext cx="502682" cy="502682"/>
          </a:xfrm>
          <a:prstGeom prst="roundRect">
            <a:avLst>
              <a:gd name="adj" fmla="val 18188608"/>
            </a:avLst>
          </a:prstGeom>
          <a:solidFill>
            <a:srgbClr val="AEE4BD"/>
          </a:solidFill>
          <a:ln/>
        </p:spPr>
      </p:sp>
      <p:pic>
        <p:nvPicPr>
          <p:cNvPr id="10" name="Image 1" descr="preencoded.png">    </p:cNvPr>
          <p:cNvPicPr>
            <a:picLocks noChangeAspect="1"/>
          </p:cNvPicPr>
          <p:nvPr/>
        </p:nvPicPr>
        <p:blipFill>
          <a:blip r:embed="rId2"/>
          <a:stretch>
            <a:fillRect/>
          </a:stretch>
        </p:blipFill>
        <p:spPr>
          <a:xfrm>
            <a:off x="5517594" y="1806297"/>
            <a:ext cx="226100" cy="282654"/>
          </a:xfrm>
          <a:prstGeom prst="rect">
            <a:avLst/>
          </a:prstGeom>
        </p:spPr>
      </p:pic>
      <p:sp>
        <p:nvSpPr>
          <p:cNvPr id="11" name="Text 7"/>
          <p:cNvSpPr/>
          <p:nvPr/>
        </p:nvSpPr>
        <p:spPr>
          <a:xfrm>
            <a:off x="5379363" y="2366486"/>
            <a:ext cx="2003107"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Boilerplate Generation</a:t>
            </a:r>
            <a:endParaRPr lang="en-US" sz="1550" dirty="0"/>
          </a:p>
        </p:txBody>
      </p:sp>
      <p:sp>
        <p:nvSpPr>
          <p:cNvPr id="12" name="Text 8"/>
          <p:cNvSpPr/>
          <p:nvPr/>
        </p:nvSpPr>
        <p:spPr>
          <a:xfrm>
            <a:off x="5379363" y="2713434"/>
            <a:ext cx="3871555" cy="80402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Quickly generates repetitive code like getters/setters, test scaffolds, and CRUD operations.</a:t>
            </a:r>
            <a:endParaRPr lang="en-US" sz="1300" dirty="0"/>
          </a:p>
        </p:txBody>
      </p:sp>
      <p:sp>
        <p:nvSpPr>
          <p:cNvPr id="13" name="Shape 9"/>
          <p:cNvSpPr/>
          <p:nvPr/>
        </p:nvSpPr>
        <p:spPr>
          <a:xfrm>
            <a:off x="9585960" y="1528763"/>
            <a:ext cx="4206716" cy="2156222"/>
          </a:xfrm>
          <a:prstGeom prst="roundRect">
            <a:avLst>
              <a:gd name="adj" fmla="val 1166"/>
            </a:avLst>
          </a:prstGeom>
          <a:solidFill>
            <a:srgbClr val="315251"/>
          </a:solidFill>
          <a:ln/>
        </p:spPr>
      </p:sp>
      <p:sp>
        <p:nvSpPr>
          <p:cNvPr id="14" name="Shape 10"/>
          <p:cNvSpPr/>
          <p:nvPr/>
        </p:nvSpPr>
        <p:spPr>
          <a:xfrm>
            <a:off x="9753481" y="1696283"/>
            <a:ext cx="502682" cy="502682"/>
          </a:xfrm>
          <a:prstGeom prst="roundRect">
            <a:avLst>
              <a:gd name="adj" fmla="val 18188608"/>
            </a:avLst>
          </a:prstGeom>
          <a:solidFill>
            <a:srgbClr val="AEE4BD"/>
          </a:solidFill>
          <a:ln/>
        </p:spPr>
      </p:sp>
      <p:pic>
        <p:nvPicPr>
          <p:cNvPr id="15" name="Image 2" descr="preencoded.png">    </p:cNvPr>
          <p:cNvPicPr>
            <a:picLocks noChangeAspect="1"/>
          </p:cNvPicPr>
          <p:nvPr/>
        </p:nvPicPr>
        <p:blipFill>
          <a:blip r:embed="rId3"/>
          <a:stretch>
            <a:fillRect/>
          </a:stretch>
        </p:blipFill>
        <p:spPr>
          <a:xfrm>
            <a:off x="9891712" y="1806297"/>
            <a:ext cx="226100" cy="282654"/>
          </a:xfrm>
          <a:prstGeom prst="rect">
            <a:avLst/>
          </a:prstGeom>
        </p:spPr>
      </p:pic>
      <p:sp>
        <p:nvSpPr>
          <p:cNvPr id="16" name="Text 11"/>
          <p:cNvSpPr/>
          <p:nvPr/>
        </p:nvSpPr>
        <p:spPr>
          <a:xfrm>
            <a:off x="9753481" y="2366486"/>
            <a:ext cx="2023705"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Learning New Features</a:t>
            </a:r>
            <a:endParaRPr lang="en-US" sz="1550" dirty="0"/>
          </a:p>
        </p:txBody>
      </p:sp>
      <p:sp>
        <p:nvSpPr>
          <p:cNvPr id="17" name="Text 12"/>
          <p:cNvSpPr/>
          <p:nvPr/>
        </p:nvSpPr>
        <p:spPr>
          <a:xfrm>
            <a:off x="9753481" y="2713434"/>
            <a:ext cx="3871674" cy="53601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Helps discover and utilize unfamiliar libraries or frameworks with accurate code suggestions.</a:t>
            </a:r>
            <a:endParaRPr lang="en-US" sz="1300" dirty="0"/>
          </a:p>
        </p:txBody>
      </p:sp>
      <p:sp>
        <p:nvSpPr>
          <p:cNvPr id="18" name="Shape 13"/>
          <p:cNvSpPr/>
          <p:nvPr/>
        </p:nvSpPr>
        <p:spPr>
          <a:xfrm>
            <a:off x="837724" y="3852505"/>
            <a:ext cx="4206597" cy="1888212"/>
          </a:xfrm>
          <a:prstGeom prst="roundRect">
            <a:avLst>
              <a:gd name="adj" fmla="val 1331"/>
            </a:avLst>
          </a:prstGeom>
          <a:solidFill>
            <a:srgbClr val="315251"/>
          </a:solidFill>
          <a:ln/>
        </p:spPr>
      </p:sp>
      <p:sp>
        <p:nvSpPr>
          <p:cNvPr id="19" name="Shape 14"/>
          <p:cNvSpPr/>
          <p:nvPr/>
        </p:nvSpPr>
        <p:spPr>
          <a:xfrm>
            <a:off x="1005245" y="4020026"/>
            <a:ext cx="502682" cy="502682"/>
          </a:xfrm>
          <a:prstGeom prst="roundRect">
            <a:avLst>
              <a:gd name="adj" fmla="val 18188608"/>
            </a:avLst>
          </a:prstGeom>
          <a:solidFill>
            <a:srgbClr val="AEE4BD"/>
          </a:solidFill>
          <a:ln/>
        </p:spPr>
      </p:sp>
      <p:pic>
        <p:nvPicPr>
          <p:cNvPr id="20" name="Image 3" descr="preencoded.png">    </p:cNvPr>
          <p:cNvPicPr>
            <a:picLocks noChangeAspect="1"/>
          </p:cNvPicPr>
          <p:nvPr/>
        </p:nvPicPr>
        <p:blipFill>
          <a:blip r:embed="rId4"/>
          <a:stretch>
            <a:fillRect/>
          </a:stretch>
        </p:blipFill>
        <p:spPr>
          <a:xfrm>
            <a:off x="1143476" y="4130040"/>
            <a:ext cx="226100" cy="282654"/>
          </a:xfrm>
          <a:prstGeom prst="rect">
            <a:avLst/>
          </a:prstGeom>
        </p:spPr>
      </p:pic>
      <p:sp>
        <p:nvSpPr>
          <p:cNvPr id="21" name="Text 15"/>
          <p:cNvSpPr/>
          <p:nvPr/>
        </p:nvSpPr>
        <p:spPr>
          <a:xfrm>
            <a:off x="1005245" y="4690229"/>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Code Translation</a:t>
            </a:r>
            <a:endParaRPr lang="en-US" sz="1550" dirty="0"/>
          </a:p>
        </p:txBody>
      </p:sp>
      <p:sp>
        <p:nvSpPr>
          <p:cNvPr id="22" name="Text 16"/>
          <p:cNvSpPr/>
          <p:nvPr/>
        </p:nvSpPr>
        <p:spPr>
          <a:xfrm>
            <a:off x="1005245" y="5037177"/>
            <a:ext cx="3871555" cy="53601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Converts code between programming languages (e.g., Java to Python), easing migration.</a:t>
            </a:r>
            <a:endParaRPr lang="en-US" sz="1300" dirty="0"/>
          </a:p>
        </p:txBody>
      </p:sp>
      <p:sp>
        <p:nvSpPr>
          <p:cNvPr id="23" name="Shape 17"/>
          <p:cNvSpPr/>
          <p:nvPr/>
        </p:nvSpPr>
        <p:spPr>
          <a:xfrm>
            <a:off x="5211842" y="3852505"/>
            <a:ext cx="4206597" cy="1888212"/>
          </a:xfrm>
          <a:prstGeom prst="roundRect">
            <a:avLst>
              <a:gd name="adj" fmla="val 1331"/>
            </a:avLst>
          </a:prstGeom>
          <a:solidFill>
            <a:srgbClr val="315251"/>
          </a:solidFill>
          <a:ln/>
        </p:spPr>
      </p:sp>
      <p:sp>
        <p:nvSpPr>
          <p:cNvPr id="24" name="Shape 18"/>
          <p:cNvSpPr/>
          <p:nvPr/>
        </p:nvSpPr>
        <p:spPr>
          <a:xfrm>
            <a:off x="5379363" y="4020026"/>
            <a:ext cx="502682" cy="502682"/>
          </a:xfrm>
          <a:prstGeom prst="roundRect">
            <a:avLst>
              <a:gd name="adj" fmla="val 18188608"/>
            </a:avLst>
          </a:prstGeom>
          <a:solidFill>
            <a:srgbClr val="AEE4BD"/>
          </a:solidFill>
          <a:ln/>
        </p:spPr>
      </p:sp>
      <p:pic>
        <p:nvPicPr>
          <p:cNvPr id="25" name="Image 4" descr="preencoded.png">    </p:cNvPr>
          <p:cNvPicPr>
            <a:picLocks noChangeAspect="1"/>
          </p:cNvPicPr>
          <p:nvPr/>
        </p:nvPicPr>
        <p:blipFill>
          <a:blip r:embed="rId5"/>
          <a:stretch>
            <a:fillRect/>
          </a:stretch>
        </p:blipFill>
        <p:spPr>
          <a:xfrm>
            <a:off x="5517594" y="4130040"/>
            <a:ext cx="226100" cy="282654"/>
          </a:xfrm>
          <a:prstGeom prst="rect">
            <a:avLst/>
          </a:prstGeom>
        </p:spPr>
      </p:pic>
      <p:sp>
        <p:nvSpPr>
          <p:cNvPr id="26" name="Text 19"/>
          <p:cNvSpPr/>
          <p:nvPr/>
        </p:nvSpPr>
        <p:spPr>
          <a:xfrm>
            <a:off x="5379363" y="4690229"/>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Comment-to-Code</a:t>
            </a:r>
            <a:endParaRPr lang="en-US" sz="1550" dirty="0"/>
          </a:p>
        </p:txBody>
      </p:sp>
      <p:sp>
        <p:nvSpPr>
          <p:cNvPr id="27" name="Text 20"/>
          <p:cNvSpPr/>
          <p:nvPr/>
        </p:nvSpPr>
        <p:spPr>
          <a:xfrm>
            <a:off x="5379363" y="5037177"/>
            <a:ext cx="3871555" cy="53601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Transforms natural language comments into functional code snippets, improving efficiency.</a:t>
            </a:r>
            <a:endParaRPr lang="en-US" sz="1300" dirty="0"/>
          </a:p>
        </p:txBody>
      </p:sp>
      <p:sp>
        <p:nvSpPr>
          <p:cNvPr id="28" name="Shape 21"/>
          <p:cNvSpPr/>
          <p:nvPr/>
        </p:nvSpPr>
        <p:spPr>
          <a:xfrm>
            <a:off x="9585960" y="3852505"/>
            <a:ext cx="4206716" cy="1888212"/>
          </a:xfrm>
          <a:prstGeom prst="roundRect">
            <a:avLst>
              <a:gd name="adj" fmla="val 1331"/>
            </a:avLst>
          </a:prstGeom>
          <a:solidFill>
            <a:srgbClr val="315251"/>
          </a:solidFill>
          <a:ln/>
        </p:spPr>
      </p:sp>
      <p:sp>
        <p:nvSpPr>
          <p:cNvPr id="29" name="Shape 22"/>
          <p:cNvSpPr/>
          <p:nvPr/>
        </p:nvSpPr>
        <p:spPr>
          <a:xfrm>
            <a:off x="9753481" y="4020026"/>
            <a:ext cx="502682" cy="502682"/>
          </a:xfrm>
          <a:prstGeom prst="roundRect">
            <a:avLst>
              <a:gd name="adj" fmla="val 18188608"/>
            </a:avLst>
          </a:prstGeom>
          <a:solidFill>
            <a:srgbClr val="AEE4BD"/>
          </a:solidFill>
          <a:ln/>
        </p:spPr>
      </p:sp>
      <p:pic>
        <p:nvPicPr>
          <p:cNvPr id="30" name="Image 5" descr="preencoded.png">    </p:cNvPr>
          <p:cNvPicPr>
            <a:picLocks noChangeAspect="1"/>
          </p:cNvPicPr>
          <p:nvPr/>
        </p:nvPicPr>
        <p:blipFill>
          <a:blip r:embed="rId6"/>
          <a:stretch>
            <a:fillRect/>
          </a:stretch>
        </p:blipFill>
        <p:spPr>
          <a:xfrm>
            <a:off x="9891712" y="4130040"/>
            <a:ext cx="226100" cy="282654"/>
          </a:xfrm>
          <a:prstGeom prst="rect">
            <a:avLst/>
          </a:prstGeom>
        </p:spPr>
      </p:pic>
      <p:sp>
        <p:nvSpPr>
          <p:cNvPr id="31" name="Text 23"/>
          <p:cNvSpPr/>
          <p:nvPr/>
        </p:nvSpPr>
        <p:spPr>
          <a:xfrm>
            <a:off x="9753481" y="4690229"/>
            <a:ext cx="2127171"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Refactoring Suggestions</a:t>
            </a:r>
            <a:endParaRPr lang="en-US" sz="1550" dirty="0"/>
          </a:p>
        </p:txBody>
      </p:sp>
      <p:sp>
        <p:nvSpPr>
          <p:cNvPr id="32" name="Text 24"/>
          <p:cNvSpPr/>
          <p:nvPr/>
        </p:nvSpPr>
        <p:spPr>
          <a:xfrm>
            <a:off x="9753481" y="5037177"/>
            <a:ext cx="3871674" cy="53601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Suggests cleaner or more idiomatic alternatives to existing code, enhancing quality.</a:t>
            </a:r>
            <a:endParaRPr lang="en-US" sz="1300" dirty="0"/>
          </a:p>
        </p:txBody>
      </p:sp>
      <p:sp>
        <p:nvSpPr>
          <p:cNvPr id="33" name="Shape 25"/>
          <p:cNvSpPr/>
          <p:nvPr/>
        </p:nvSpPr>
        <p:spPr>
          <a:xfrm>
            <a:off x="837724" y="5908238"/>
            <a:ext cx="12954952" cy="1620203"/>
          </a:xfrm>
          <a:prstGeom prst="roundRect">
            <a:avLst>
              <a:gd name="adj" fmla="val 1551"/>
            </a:avLst>
          </a:prstGeom>
          <a:solidFill>
            <a:srgbClr val="315251"/>
          </a:solidFill>
          <a:ln/>
        </p:spPr>
      </p:sp>
      <p:sp>
        <p:nvSpPr>
          <p:cNvPr id="34" name="Shape 26"/>
          <p:cNvSpPr/>
          <p:nvPr/>
        </p:nvSpPr>
        <p:spPr>
          <a:xfrm>
            <a:off x="1005245" y="6075759"/>
            <a:ext cx="502682" cy="502682"/>
          </a:xfrm>
          <a:prstGeom prst="roundRect">
            <a:avLst>
              <a:gd name="adj" fmla="val 18188608"/>
            </a:avLst>
          </a:prstGeom>
          <a:solidFill>
            <a:srgbClr val="AEE4BD"/>
          </a:solidFill>
          <a:ln/>
        </p:spPr>
      </p:sp>
      <p:pic>
        <p:nvPicPr>
          <p:cNvPr id="35" name="Image 6" descr="preencoded.png">    </p:cNvPr>
          <p:cNvPicPr>
            <a:picLocks noChangeAspect="1"/>
          </p:cNvPicPr>
          <p:nvPr/>
        </p:nvPicPr>
        <p:blipFill>
          <a:blip r:embed="rId7"/>
          <a:stretch>
            <a:fillRect/>
          </a:stretch>
        </p:blipFill>
        <p:spPr>
          <a:xfrm>
            <a:off x="1143476" y="6185773"/>
            <a:ext cx="226100" cy="282654"/>
          </a:xfrm>
          <a:prstGeom prst="rect">
            <a:avLst/>
          </a:prstGeom>
        </p:spPr>
      </p:pic>
      <p:sp>
        <p:nvSpPr>
          <p:cNvPr id="36" name="Text 27"/>
          <p:cNvSpPr/>
          <p:nvPr/>
        </p:nvSpPr>
        <p:spPr>
          <a:xfrm>
            <a:off x="1005245" y="6745962"/>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Test Writing</a:t>
            </a:r>
            <a:endParaRPr lang="en-US" sz="1550" dirty="0"/>
          </a:p>
        </p:txBody>
      </p:sp>
      <p:sp>
        <p:nvSpPr>
          <p:cNvPr id="37" name="Text 28"/>
          <p:cNvSpPr/>
          <p:nvPr/>
        </p:nvSpPr>
        <p:spPr>
          <a:xfrm>
            <a:off x="1005245" y="7092910"/>
            <a:ext cx="12619911" cy="268010"/>
          </a:xfrm>
          <a:prstGeom prst="rect">
            <a:avLst/>
          </a:prstGeom>
          <a:noFill/>
          <a:ln/>
        </p:spPr>
        <p:txBody>
          <a:bodyPr wrap="non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Auto-generates unit tests based on your code or function signature, ensuring coverage.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890945"/>
            <a:ext cx="12541687" cy="704017"/>
          </a:xfrm>
          <a:prstGeom prst="rect">
            <a:avLst/>
          </a:prstGeom>
          <a:noFill/>
          <a:ln/>
        </p:spPr>
        <p:txBody>
          <a:bodyPr wrap="non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Business Case: Creating Application Base Features</a:t>
            </a:r>
            <a:endParaRPr lang="en-US" sz="4400" dirty="0"/>
          </a:p>
        </p:txBody>
      </p:sp>
      <p:sp>
        <p:nvSpPr>
          <p:cNvPr id="3" name="Text 1"/>
          <p:cNvSpPr/>
          <p:nvPr/>
        </p:nvSpPr>
        <p:spPr>
          <a:xfrm>
            <a:off x="837724" y="2073712"/>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The MESARI project aims to use GitHub Copilot to rapidly develop a Risk Analysis feature by automating basic CRUD operations.</a:t>
            </a:r>
            <a:endParaRPr lang="en-US" sz="1850" dirty="0"/>
          </a:p>
        </p:txBody>
      </p:sp>
      <p:sp>
        <p:nvSpPr>
          <p:cNvPr id="4" name="Text 2"/>
          <p:cNvSpPr/>
          <p:nvPr/>
        </p:nvSpPr>
        <p:spPr>
          <a:xfrm>
            <a:off x="837724" y="3348276"/>
            <a:ext cx="3505438" cy="351949"/>
          </a:xfrm>
          <a:prstGeom prst="rect">
            <a:avLst/>
          </a:prstGeom>
          <a:noFill/>
          <a:ln/>
        </p:spPr>
        <p:txBody>
          <a:bodyPr wrap="none" lIns="0" tIns="0" rIns="0" bIns="0" rtlCol="0" anchor="t"/>
          <a:lstStyle/>
          <a:p>
            <a:pPr algn="l"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Implementation with GHCP</a:t>
            </a:r>
            <a:endParaRPr lang="en-US" sz="2200" dirty="0"/>
          </a:p>
        </p:txBody>
      </p:sp>
      <p:sp>
        <p:nvSpPr>
          <p:cNvPr id="5" name="Text 3"/>
          <p:cNvSpPr/>
          <p:nvPr/>
        </p:nvSpPr>
        <p:spPr>
          <a:xfrm>
            <a:off x="837724" y="3939540"/>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Prepare a comprehensive prompt for UI, API, and database generation, enforcing coding standards.</a:t>
            </a:r>
            <a:endParaRPr lang="en-US" sz="1850" dirty="0"/>
          </a:p>
        </p:txBody>
      </p:sp>
      <p:sp>
        <p:nvSpPr>
          <p:cNvPr id="6" name="Text 4"/>
          <p:cNvSpPr/>
          <p:nvPr/>
        </p:nvSpPr>
        <p:spPr>
          <a:xfrm>
            <a:off x="837724" y="4789289"/>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Feed the prompt to the GHCP Agent.</a:t>
            </a:r>
            <a:endParaRPr lang="en-US" sz="1850" dirty="0"/>
          </a:p>
        </p:txBody>
      </p:sp>
      <p:sp>
        <p:nvSpPr>
          <p:cNvPr id="7" name="Text 5"/>
          <p:cNvSpPr/>
          <p:nvPr/>
        </p:nvSpPr>
        <p:spPr>
          <a:xfrm>
            <a:off x="837724" y="5256014"/>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Review and accept the code developed by the tool.</a:t>
            </a:r>
            <a:endParaRPr lang="en-US" sz="1850" dirty="0"/>
          </a:p>
        </p:txBody>
      </p:sp>
      <p:sp>
        <p:nvSpPr>
          <p:cNvPr id="8" name="Text 6"/>
          <p:cNvSpPr/>
          <p:nvPr/>
        </p:nvSpPr>
        <p:spPr>
          <a:xfrm>
            <a:off x="837724" y="5722739"/>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Test the generated code in the development environment.</a:t>
            </a:r>
            <a:endParaRPr lang="en-US" sz="1850" dirty="0"/>
          </a:p>
        </p:txBody>
      </p:sp>
      <p:sp>
        <p:nvSpPr>
          <p:cNvPr id="9" name="Text 7"/>
          <p:cNvSpPr/>
          <p:nvPr/>
        </p:nvSpPr>
        <p:spPr>
          <a:xfrm>
            <a:off x="7614761" y="33482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Return on Investment</a:t>
            </a:r>
            <a:endParaRPr lang="en-US" sz="2200" dirty="0"/>
          </a:p>
        </p:txBody>
      </p:sp>
      <p:sp>
        <p:nvSpPr>
          <p:cNvPr id="10" name="Text 8"/>
          <p:cNvSpPr/>
          <p:nvPr/>
        </p:nvSpPr>
        <p:spPr>
          <a:xfrm>
            <a:off x="7614761" y="3939540"/>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Automated bootstrapping of applications with standardized practices.</a:t>
            </a:r>
            <a:endParaRPr lang="en-US" sz="1850" dirty="0"/>
          </a:p>
        </p:txBody>
      </p:sp>
      <p:sp>
        <p:nvSpPr>
          <p:cNvPr id="11" name="Text 9"/>
          <p:cNvSpPr/>
          <p:nvPr/>
        </p:nvSpPr>
        <p:spPr>
          <a:xfrm>
            <a:off x="7614761" y="4789289"/>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Rapid development and deployment, saving an estimated 5 man-days per application.</a:t>
            </a:r>
            <a:endParaRPr lang="en-US" sz="1850" dirty="0"/>
          </a:p>
        </p:txBody>
      </p:sp>
      <p:sp>
        <p:nvSpPr>
          <p:cNvPr id="12" name="Text 10"/>
          <p:cNvSpPr/>
          <p:nvPr/>
        </p:nvSpPr>
        <p:spPr>
          <a:xfrm>
            <a:off x="7614761" y="5639038"/>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Potential savings exceed 500 man-days for 100+ applications.</a:t>
            </a:r>
            <a:endParaRPr lang="en-US" sz="1850" dirty="0"/>
          </a:p>
        </p:txBody>
      </p:sp>
      <p:sp>
        <p:nvSpPr>
          <p:cNvPr id="13" name="Text 11"/>
          <p:cNvSpPr/>
          <p:nvPr/>
        </p:nvSpPr>
        <p:spPr>
          <a:xfrm>
            <a:off x="7614761" y="6488787"/>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All applications developed strictly follow defined coding standards.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2025-08-04T20:26:47Z</dcterms:created>
  <dcterms:modified xsi:type="dcterms:W3CDTF">2025-08-04T20:26:47Z</dcterms:modified>
</cp:coreProperties>
</file>